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28" r:id="rId4"/>
    <p:sldId id="527" r:id="rId5"/>
    <p:sldId id="526" r:id="rId6"/>
    <p:sldId id="541" r:id="rId7"/>
    <p:sldId id="566" r:id="rId8"/>
    <p:sldId id="569" r:id="rId9"/>
    <p:sldId id="562" r:id="rId10"/>
    <p:sldId id="540" r:id="rId11"/>
    <p:sldId id="563" r:id="rId12"/>
    <p:sldId id="553" r:id="rId13"/>
    <p:sldId id="560" r:id="rId14"/>
    <p:sldId id="564" r:id="rId15"/>
    <p:sldId id="570" r:id="rId16"/>
    <p:sldId id="571" r:id="rId17"/>
    <p:sldId id="572" r:id="rId18"/>
    <p:sldId id="542" r:id="rId19"/>
    <p:sldId id="548" r:id="rId20"/>
    <p:sldId id="554" r:id="rId21"/>
    <p:sldId id="557" r:id="rId22"/>
    <p:sldId id="550" r:id="rId23"/>
    <p:sldId id="551" r:id="rId24"/>
    <p:sldId id="552" r:id="rId25"/>
    <p:sldId id="546" r:id="rId26"/>
    <p:sldId id="565" r:id="rId27"/>
    <p:sldId id="477" r:id="rId28"/>
    <p:sldId id="399" r:id="rId29"/>
    <p:sldId id="409" r:id="rId30"/>
    <p:sldId id="481" r:id="rId31"/>
    <p:sldId id="482" r:id="rId32"/>
    <p:sldId id="5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7" d="100"/>
          <a:sy n="77"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2%20Creating%20First%20Controller/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UI5_Fresher_60H/blob/master/Day%204/02%20Creating%20First%20Controller/FirstUI5Project/webapp/controller/Main.controller.j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3%20Input%20Field%20Plus%20Button/FirstUI5Project/webapp/view/Main.view.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github.com/soyuztechnologies/UI5_Fresher_60H/blob/master/Day%204/03%20Input%20Field%20Plus%20Button/FirstUI5Project/webapp/controller/Main.controller.j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4%20Adding%20first%20xml%20view/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github.com/soyuztechnologies/UI5_Fresher_60H/blob/master/Day%204/04%20Adding%20first%20xml%20view/Main.controller.js" TargetMode="External"/><Relationship Id="rId4" Type="http://schemas.openxmlformats.org/officeDocument/2006/relationships/hyperlink" Target="https://github.com/soyuztechnologies/UI5_Fresher_60H/blob/master/Day%204/04%20Adding%20first%20xml%20view/MyXML.view.x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5%20Simple%20Form/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github.com/soyuztechnologies/UI5_Fresher_60H/blob/master/Day%204/05%20Simple%20Form/Main.controller.j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6%20Create%20First%20Model/MyXML.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github.com/soyuztechnologies/UI5_Fresher_60H/blob/master/Day%204/06%20Create%20First%20Model/Main.controller.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4.png"/><Relationship Id="rId4" Type="http://schemas.openxmlformats.org/officeDocument/2006/relationships/hyperlink" Target="https://sapui5.hana.ondemand.com/#/api"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sapui5.hana.ondemand.com/#/demoapp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4/01%20Initializing%20First%20View/FirstUI5Project/webapp/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_Fresher_60H/blob/master/Day%204/01%20Initializing%20First%20View/FirstUI5Project/webapp/view/Main.view.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413883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2876BF2C-5533-55E1-9262-DFA5AE90CA0C}"/>
              </a:ext>
            </a:extLst>
          </p:cNvPr>
          <p:cNvPicPr>
            <a:picLocks noChangeAspect="1"/>
          </p:cNvPicPr>
          <p:nvPr/>
        </p:nvPicPr>
        <p:blipFill>
          <a:blip r:embed="rId5"/>
          <a:stretch>
            <a:fillRect/>
          </a:stretch>
        </p:blipFill>
        <p:spPr>
          <a:xfrm>
            <a:off x="4035288" y="2854869"/>
            <a:ext cx="7570304" cy="2190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92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a:t>
            </a:r>
            <a:r>
              <a:rPr lang="en-US" sz="1100" dirty="0" err="1">
                <a:solidFill>
                  <a:schemeClr val="bg1">
                    <a:lumMod val="95000"/>
                  </a:schemeClr>
                </a:solidFill>
              </a:rPr>
              <a:t>donald.view.Main</a:t>
            </a:r>
            <a:r>
              <a:rPr lang="en-US" sz="1100" dirty="0">
                <a:solidFill>
                  <a:schemeClr val="bg1">
                    <a:lumMod val="95000"/>
                  </a:schemeClr>
                </a:solidFill>
              </a:rPr>
              <a:t>",</a:t>
            </a:r>
          </a:p>
          <a:p>
            <a:r>
              <a:rPr lang="en-US" sz="1100" dirty="0">
                <a:solidFill>
                  <a:schemeClr val="bg1">
                    <a:lumMod val="95000"/>
                  </a:schemeClr>
                </a:solidFill>
              </a:rPr>
              <a:t>        type: “JS“</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(Main.view.js)</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912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dirty="0"/>
              <a:t>A library name always starts with small letter and a Class name always starts with capital letter. Both will follow the camel case.</a:t>
            </a:r>
          </a:p>
          <a:p>
            <a:pPr marL="342900" indent="-342900" algn="just">
              <a:buFont typeface="+mj-lt"/>
              <a:buAutoNum type="arabicPeriod"/>
            </a:pPr>
            <a:r>
              <a:rPr lang="en-IN" dirty="0"/>
              <a:t>Enumerators are constant values, example for type of button we use </a:t>
            </a:r>
            <a:r>
              <a:rPr lang="en-IN" dirty="0" err="1"/>
              <a:t>enum</a:t>
            </a:r>
            <a:r>
              <a:rPr lang="en-IN" dirty="0"/>
              <a:t> </a:t>
            </a:r>
            <a:r>
              <a:rPr lang="en-IN" dirty="0" err="1"/>
              <a:t>ButtonType</a:t>
            </a:r>
            <a:endParaRPr lang="en-US" dirty="0"/>
          </a:p>
          <a:p>
            <a:pPr marL="342900" indent="-342900" algn="just">
              <a:buFont typeface="+mj-lt"/>
              <a:buAutoNum type="arabicPeriod"/>
            </a:pPr>
            <a:r>
              <a:rPr lang="en-IN" dirty="0"/>
              <a:t>For a control we have properties, aggregation, events, function name, they always follow camel case</a:t>
            </a:r>
            <a:endParaRPr lang="en-US" dirty="0"/>
          </a:p>
          <a:p>
            <a:pPr marL="342900" indent="-342900" algn="just">
              <a:buFont typeface="+mj-lt"/>
              <a:buAutoNum type="arabicPeriod"/>
            </a:pPr>
            <a:r>
              <a:rPr lang="en-US" dirty="0"/>
              <a:t>A controller contains methods that defines how models and views interact.</a:t>
            </a:r>
          </a:p>
          <a:p>
            <a:pPr marL="342900" indent="-342900" algn="just">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buFont typeface="+mj-lt"/>
              <a:buAutoNum type="arabicPeriod"/>
            </a:pPr>
            <a:r>
              <a:rPr lang="en-US" sz="1800" dirty="0"/>
              <a:t>To obtain UI5 element object, we need to first get View Object,</a:t>
            </a:r>
          </a:p>
          <a:p>
            <a:pPr marL="952393" lvl="1" indent="-342900" algn="just">
              <a:buAutoNum type="arabicPeriod"/>
            </a:pPr>
            <a:r>
              <a:rPr lang="en-US" sz="1800" dirty="0"/>
              <a:t>We will obtain the view object inside the controller using </a:t>
            </a:r>
            <a:r>
              <a:rPr lang="en-US" sz="1800" b="1" i="1" dirty="0"/>
              <a:t>this.getView()</a:t>
            </a:r>
          </a:p>
          <a:p>
            <a:pPr marL="952393" lvl="1" indent="-342900" algn="just">
              <a:buAutoNum type="arabicPeriod"/>
            </a:pPr>
            <a:r>
              <a:rPr lang="en-US" sz="1800" dirty="0"/>
              <a:t>‘</a:t>
            </a:r>
            <a:r>
              <a:rPr lang="en-US" sz="1800" b="1" dirty="0"/>
              <a:t>this</a:t>
            </a:r>
            <a:r>
              <a:rPr lang="en-US" sz="1800" dirty="0"/>
              <a:t>’ is the object of my current class, so inside controller it will point to current class</a:t>
            </a:r>
          </a:p>
          <a:p>
            <a:pPr marL="952393" lvl="1" indent="-342900" algn="just">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Input Field and Button Together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an Input field in the view.</a:t>
            </a:r>
          </a:p>
          <a:p>
            <a:pPr marL="285750" indent="-285750">
              <a:buFont typeface="Wingdings" panose="05000000000000000000" pitchFamily="2" charset="2"/>
              <a:buChar char="§"/>
            </a:pPr>
            <a:r>
              <a:rPr lang="en-US" dirty="0"/>
              <a:t>On press of the button whatever is written in the input field will be displayed in the alert message.</a:t>
            </a:r>
          </a:p>
          <a:p>
            <a:endParaRPr lang="en-US" dirty="0"/>
          </a:p>
          <a:p>
            <a:r>
              <a:rPr lang="en-US" dirty="0"/>
              <a:t>Code Link:- </a:t>
            </a:r>
          </a:p>
          <a:p>
            <a:pPr marL="285750" indent="-285750">
              <a:buFontTx/>
              <a:buChar char="-"/>
            </a:pPr>
            <a:r>
              <a:rPr lang="en-US" dirty="0">
                <a:hlinkClick r:id="rId3"/>
              </a:rPr>
              <a:t>Main.view.js</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DD21C18-749C-9E8D-A749-A4AB04C01779}"/>
              </a:ext>
            </a:extLst>
          </p:cNvPr>
          <p:cNvPicPr>
            <a:picLocks noChangeAspect="1"/>
          </p:cNvPicPr>
          <p:nvPr/>
        </p:nvPicPr>
        <p:blipFill>
          <a:blip r:embed="rId5"/>
          <a:stretch>
            <a:fillRect/>
          </a:stretch>
        </p:blipFill>
        <p:spPr>
          <a:xfrm>
            <a:off x="3389244" y="1828914"/>
            <a:ext cx="8216348" cy="1838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59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382650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3881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b="1" dirty="0"/>
              <a:t>What is XML?</a:t>
            </a:r>
          </a:p>
          <a:p>
            <a:pPr marL="285750" indent="-285750" algn="just">
              <a:buFont typeface="Arial" panose="020B0604020202020204" pitchFamily="34" charset="0"/>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Arial" panose="020B0604020202020204" pitchFamily="34" charset="0"/>
              <a:buChar char="•"/>
            </a:pPr>
            <a:r>
              <a:rPr lang="en-US" dirty="0"/>
              <a:t>XML is a tree data structure. Unlike HTML, we can use custom tags. Every programming language must support XML.</a:t>
            </a:r>
          </a:p>
          <a:p>
            <a:pPr marL="285750" indent="-285750" algn="just">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2" name="TextBox 11">
            <a:extLst>
              <a:ext uri="{FF2B5EF4-FFF2-40B4-BE49-F238E27FC236}">
                <a16:creationId xmlns:a16="http://schemas.microsoft.com/office/drawing/2014/main" id="{98B83472-C823-438D-A335-938B01D68937}"/>
              </a:ext>
            </a:extLst>
          </p:cNvPr>
          <p:cNvSpPr txBox="1"/>
          <p:nvPr/>
        </p:nvSpPr>
        <p:spPr>
          <a:xfrm>
            <a:off x="532813" y="4169616"/>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p>
        </p:txBody>
      </p:sp>
      <p:grpSp>
        <p:nvGrpSpPr>
          <p:cNvPr id="13" name="Group 12">
            <a:extLst>
              <a:ext uri="{FF2B5EF4-FFF2-40B4-BE49-F238E27FC236}">
                <a16:creationId xmlns:a16="http://schemas.microsoft.com/office/drawing/2014/main" id="{B18077B9-0731-494B-8381-96B9D13AF57D}"/>
              </a:ext>
            </a:extLst>
          </p:cNvPr>
          <p:cNvGrpSpPr/>
          <p:nvPr/>
        </p:nvGrpSpPr>
        <p:grpSpPr>
          <a:xfrm>
            <a:off x="2437397" y="2257901"/>
            <a:ext cx="6810375" cy="1754326"/>
            <a:chOff x="1125860" y="3501008"/>
            <a:chExt cx="9721080" cy="1512168"/>
          </a:xfrm>
        </p:grpSpPr>
        <p:sp>
          <p:nvSpPr>
            <p:cNvPr id="14" name="Rectangle 13">
              <a:extLst>
                <a:ext uri="{FF2B5EF4-FFF2-40B4-BE49-F238E27FC236}">
                  <a16:creationId xmlns:a16="http://schemas.microsoft.com/office/drawing/2014/main" id="{E13FB919-F899-4872-ABDC-E600C8DAFA48}"/>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15" name="Rectangle 14">
              <a:extLst>
                <a:ext uri="{FF2B5EF4-FFF2-40B4-BE49-F238E27FC236}">
                  <a16:creationId xmlns:a16="http://schemas.microsoft.com/office/drawing/2014/main" id="{94EB4F47-968C-4A1F-BF60-A02C7C3A6FE6}"/>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6" name="Arrow: Right 15">
              <a:extLst>
                <a:ext uri="{FF2B5EF4-FFF2-40B4-BE49-F238E27FC236}">
                  <a16:creationId xmlns:a16="http://schemas.microsoft.com/office/drawing/2014/main" id="{13DC4E90-D43D-48AB-9551-DFC63757EAE4}"/>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7" name="Arrow: Left 16">
              <a:extLst>
                <a:ext uri="{FF2B5EF4-FFF2-40B4-BE49-F238E27FC236}">
                  <a16:creationId xmlns:a16="http://schemas.microsoft.com/office/drawing/2014/main" id="{1956C7D1-48A1-4088-A498-C40EFBC6EE46}"/>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4" name="TextBox 3">
            <a:extLst>
              <a:ext uri="{FF2B5EF4-FFF2-40B4-BE49-F238E27FC236}">
                <a16:creationId xmlns:a16="http://schemas.microsoft.com/office/drawing/2014/main" id="{5FF6F524-6FDC-40B4-B2DC-B456F77842EC}"/>
              </a:ext>
            </a:extLst>
          </p:cNvPr>
          <p:cNvSpPr txBox="1"/>
          <p:nvPr/>
        </p:nvSpPr>
        <p:spPr>
          <a:xfrm>
            <a:off x="7562960" y="4272532"/>
            <a:ext cx="3915362"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chemeClr val="tx1"/>
                </a:solidFill>
              </a:rPr>
              <a:t>Why XML View is better than other Views?</a:t>
            </a:r>
          </a:p>
          <a:p>
            <a:pPr marL="285750" indent="-285750">
              <a:buFont typeface="Arial" panose="020B0604020202020204" pitchFamily="34" charset="0"/>
              <a:buChar char="•"/>
            </a:pPr>
            <a:r>
              <a:rPr lang="en-US" dirty="0">
                <a:solidFill>
                  <a:schemeClr val="tx1"/>
                </a:solidFill>
              </a:rPr>
              <a:t>It is industry Standard.</a:t>
            </a:r>
          </a:p>
          <a:p>
            <a:pPr marL="285750" indent="-285750">
              <a:buFont typeface="Arial" panose="020B0604020202020204" pitchFamily="34" charset="0"/>
              <a:buChar char="•"/>
            </a:pPr>
            <a:r>
              <a:rPr lang="en-US" dirty="0">
                <a:solidFill>
                  <a:schemeClr val="tx1"/>
                </a:solidFill>
              </a:rPr>
              <a:t>XML handles the control id properly</a:t>
            </a:r>
          </a:p>
          <a:p>
            <a:pPr marL="285750" indent="-285750">
              <a:buFont typeface="Arial" panose="020B0604020202020204" pitchFamily="34" charset="0"/>
              <a:buChar char="•"/>
            </a:pPr>
            <a:r>
              <a:rPr lang="en-US" dirty="0">
                <a:solidFill>
                  <a:schemeClr val="tx1"/>
                </a:solidFill>
              </a:rPr>
              <a:t>XML rendering is faster </a:t>
            </a:r>
          </a:p>
          <a:p>
            <a:pPr marL="285750" indent="-285750">
              <a:buFont typeface="Arial" panose="020B0604020202020204" pitchFamily="34" charset="0"/>
              <a:buChar char="•"/>
            </a:pPr>
            <a:r>
              <a:rPr lang="en-US" dirty="0">
                <a:solidFill>
                  <a:schemeClr val="tx1"/>
                </a:solidFill>
              </a:rPr>
              <a:t>XML properly follows the MVC </a:t>
            </a:r>
          </a:p>
          <a:p>
            <a:r>
              <a:rPr lang="en-US" dirty="0">
                <a:solidFill>
                  <a:schemeClr val="tx1"/>
                </a:solidFill>
              </a:rPr>
              <a:t>      Architecture.</a:t>
            </a:r>
          </a:p>
          <a:p>
            <a:endParaRPr lang="en-US" dirty="0"/>
          </a:p>
        </p:txBody>
      </p:sp>
    </p:spTree>
    <p:extLst>
      <p:ext uri="{BB962C8B-B14F-4D97-AF65-F5344CB8AC3E}">
        <p14:creationId xmlns:p14="http://schemas.microsoft.com/office/powerpoint/2010/main" val="137333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u="sng"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err="1"/>
              <a:t>mvc:</a:t>
            </a:r>
            <a:r>
              <a:rPr lang="en-US" dirty="0" err="1"/>
              <a:t>View</a:t>
            </a:r>
            <a:r>
              <a:rPr lang="en-US" dirty="0"/>
              <a:t> </a:t>
            </a:r>
            <a:r>
              <a:rPr lang="en-US" b="1" dirty="0" err="1"/>
              <a:t>xmlns:mvc</a:t>
            </a:r>
            <a:r>
              <a:rPr lang="en-US" b="1" dirty="0"/>
              <a:t>=“</a:t>
            </a:r>
            <a:r>
              <a:rPr lang="en-US" b="1" dirty="0" err="1"/>
              <a:t>sap.ui.core.mvc</a:t>
            </a:r>
            <a:r>
              <a:rPr lang="en-US" b="1" dirty="0"/>
              <a:t>” </a:t>
            </a:r>
            <a:r>
              <a:rPr lang="en-US" b="1" dirty="0" err="1">
                <a:solidFill>
                  <a:srgbClr val="C00000"/>
                </a:solidFill>
              </a:rPr>
              <a:t>xmlns</a:t>
            </a:r>
            <a:r>
              <a:rPr lang="en-US" b="1" dirty="0"/>
              <a:t>=“</a:t>
            </a:r>
            <a:r>
              <a:rPr lang="en-US" b="1" dirty="0" err="1"/>
              <a:t>sap.m</a:t>
            </a:r>
            <a:r>
              <a:rPr lang="en-US" b="1" dirty="0"/>
              <a:t>” </a:t>
            </a:r>
            <a:r>
              <a:rPr lang="en-US" dirty="0" err="1"/>
              <a:t>controllerName</a:t>
            </a:r>
            <a:r>
              <a:rPr lang="en-US" dirty="0"/>
              <a:t>=“</a:t>
            </a:r>
            <a:r>
              <a:rPr lang="en-US" dirty="0" err="1"/>
              <a:t>pathOfContro</a:t>
            </a:r>
            <a:r>
              <a:rPr lang="en-US" dirty="0"/>
              <a:t>.”&gt;</a:t>
            </a:r>
          </a:p>
          <a:p>
            <a:pPr algn="just"/>
            <a:endParaRPr lang="en-US" dirty="0"/>
          </a:p>
          <a:p>
            <a:r>
              <a:rPr lang="en-US" dirty="0"/>
              <a:t>	&lt;Button text=“Click Me”&gt;&lt;/Button&gt;</a:t>
            </a:r>
          </a:p>
          <a:p>
            <a:endParaRPr lang="en-US" dirty="0"/>
          </a:p>
          <a:p>
            <a:r>
              <a:rPr lang="en-US" dirty="0"/>
              <a:t>&lt;/</a:t>
            </a:r>
            <a:r>
              <a:rPr lang="en-US" b="1" dirty="0" err="1"/>
              <a:t>mvc:</a:t>
            </a:r>
            <a:r>
              <a:rPr lang="en-US" dirty="0" err="1"/>
              <a:t>View</a:t>
            </a:r>
            <a:r>
              <a:rPr lang="en-US" dirty="0"/>
              <a:t>&gt;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480131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UI5 SDK.</a:t>
            </a:r>
          </a:p>
          <a:p>
            <a:pPr marL="285750" indent="-285750">
              <a:buClr>
                <a:schemeClr val="tx1"/>
              </a:buClr>
              <a:buFont typeface="Arial" panose="020B0604020202020204" pitchFamily="34" charset="0"/>
              <a:buChar char="•"/>
            </a:pPr>
            <a:r>
              <a:rPr lang="en-US" dirty="0"/>
              <a:t>Views In SAP UI5</a:t>
            </a:r>
          </a:p>
          <a:p>
            <a:pPr marL="285750" indent="-285750">
              <a:buClr>
                <a:schemeClr val="tx1"/>
              </a:buClr>
              <a:buFont typeface="Arial" panose="020B0604020202020204" pitchFamily="34" charset="0"/>
              <a:buChar char="•"/>
            </a:pPr>
            <a:r>
              <a:rPr lang="en-US" dirty="0"/>
              <a:t>Initializing JS view</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XML View</a:t>
            </a:r>
          </a:p>
          <a:p>
            <a:pPr marL="285750" indent="-285750">
              <a:buClr>
                <a:schemeClr val="tx1"/>
              </a:buClr>
              <a:buFont typeface="Arial" panose="020B0604020202020204" pitchFamily="34" charset="0"/>
              <a:buChar char="•"/>
            </a:pPr>
            <a:r>
              <a:rPr lang="en-US" dirty="0"/>
              <a:t>Creating our first xml view</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E5A2E77-02CC-4509-B375-7CBC878A0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our first XML view.</a:t>
            </a:r>
          </a:p>
          <a:p>
            <a:pPr marL="285750" indent="-285750">
              <a:buFont typeface="Wingdings" panose="05000000000000000000" pitchFamily="2" charset="2"/>
              <a:buChar char="§"/>
            </a:pPr>
            <a:r>
              <a:rPr lang="en-US" dirty="0"/>
              <a:t>For that create a new file ‘MyXML.view.xml’ in the view folder of the webapp directory</a:t>
            </a:r>
          </a:p>
          <a:p>
            <a:pPr marL="285750" indent="-285750">
              <a:buFont typeface="Wingdings" panose="05000000000000000000" pitchFamily="2" charset="2"/>
              <a:buChar char="§"/>
            </a:pPr>
            <a:r>
              <a:rPr lang="en-US" dirty="0"/>
              <a:t>Then add the View code to this file and save. It will show a button on the screen.</a:t>
            </a:r>
          </a:p>
          <a:p>
            <a:endParaRPr lang="en-US" dirty="0"/>
          </a:p>
          <a:p>
            <a:r>
              <a:rPr lang="en-US" dirty="0"/>
              <a:t>Code Link:- </a:t>
            </a:r>
          </a:p>
          <a:p>
            <a:pPr marL="285750" indent="-285750">
              <a:buFontTx/>
              <a:buChar char="-"/>
            </a:pPr>
            <a:r>
              <a:rPr lang="en-US" dirty="0">
                <a:hlinkClick r:id="rId3"/>
              </a:rPr>
              <a:t>index.html</a:t>
            </a:r>
            <a:endParaRPr lang="en-US" dirty="0"/>
          </a:p>
          <a:p>
            <a:pPr marL="285750" indent="-285750">
              <a:buFontTx/>
              <a:buChar char="-"/>
            </a:pPr>
            <a:r>
              <a:rPr lang="en-US" dirty="0">
                <a:hlinkClick r:id="rId4"/>
              </a:rPr>
              <a:t>MyXML.view.xml</a:t>
            </a:r>
            <a:endParaRPr lang="en-US" dirty="0"/>
          </a:p>
          <a:p>
            <a:pPr marL="285750" indent="-285750">
              <a:buFontTx/>
              <a:buChar char="-"/>
            </a:pPr>
            <a:r>
              <a:rPr lang="en-US" dirty="0">
                <a:hlinkClick r:id="rId5"/>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712BEE7-7881-FD40-BE05-808F6F0C971E}"/>
              </a:ext>
            </a:extLst>
          </p:cNvPr>
          <p:cNvPicPr>
            <a:picLocks noChangeAspect="1"/>
          </p:cNvPicPr>
          <p:nvPr/>
        </p:nvPicPr>
        <p:blipFill>
          <a:blip r:embed="rId6"/>
          <a:stretch>
            <a:fillRect/>
          </a:stretch>
        </p:blipFill>
        <p:spPr>
          <a:xfrm>
            <a:off x="5001736" y="2818146"/>
            <a:ext cx="6737291" cy="3294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66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5"/>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b="1"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hlinkClick r:id="rId3"/>
              </a:rPr>
              <a:t>Main.view.xml</a:t>
            </a:r>
            <a:endParaRPr lang="en-US" dirty="0"/>
          </a:p>
          <a:p>
            <a:pPr marL="285750" indent="-285750">
              <a:buFontTx/>
              <a:buChar char="-"/>
            </a:pPr>
            <a:r>
              <a:rPr lang="en-US" dirty="0">
                <a:hlinkClick r:id="rId4"/>
              </a:rPr>
              <a:t>Main.controller.js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36F6542-1617-C294-ED4B-99008F052F44}"/>
              </a:ext>
            </a:extLst>
          </p:cNvPr>
          <p:cNvPicPr>
            <a:picLocks noChangeAspect="1"/>
          </p:cNvPicPr>
          <p:nvPr/>
        </p:nvPicPr>
        <p:blipFill>
          <a:blip r:embed="rId5"/>
          <a:stretch>
            <a:fillRect/>
          </a:stretch>
        </p:blipFill>
        <p:spPr>
          <a:xfrm>
            <a:off x="3927437" y="1882968"/>
            <a:ext cx="7777545" cy="3876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4827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 typeface="Wingdings" panose="05000000000000000000" pitchFamily="2" charset="2"/>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https://sapui5.hana.ondemand.com/#/api</a:t>
            </a:r>
            <a:endParaRPr lang="en-US" dirty="0"/>
          </a:p>
          <a:p>
            <a:pPr marL="285750" indent="-285750">
              <a:buFont typeface="Wingdings" panose="05000000000000000000" pitchFamily="2" charset="2"/>
              <a:buChar char="§"/>
            </a:pPr>
            <a:r>
              <a:rPr lang="en-US" dirty="0"/>
              <a:t>We can directly search the required api’s on the SDK.</a:t>
            </a:r>
          </a:p>
          <a:p>
            <a:pPr marL="285750" indent="-285750">
              <a:buFont typeface="Wingdings" panose="05000000000000000000" pitchFamily="2" charset="2"/>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8C219781-96E6-4733-9BA8-C4CFD7616A91}"/>
              </a:ext>
            </a:extLst>
          </p:cNvPr>
          <p:cNvPicPr>
            <a:picLocks noChangeAspect="1"/>
          </p:cNvPicPr>
          <p:nvPr/>
        </p:nvPicPr>
        <p:blipFill>
          <a:blip r:embed="rId5"/>
          <a:stretch>
            <a:fillRect/>
          </a:stretch>
        </p:blipFill>
        <p:spPr>
          <a:xfrm>
            <a:off x="590550" y="2725341"/>
            <a:ext cx="5313944" cy="2515378"/>
          </a:xfrm>
          <a:prstGeom prst="rect">
            <a:avLst/>
          </a:prstGeom>
        </p:spPr>
      </p:pic>
      <p:pic>
        <p:nvPicPr>
          <p:cNvPr id="7" name="Picture 6">
            <a:hlinkClick r:id="rId6"/>
            <a:extLst>
              <a:ext uri="{FF2B5EF4-FFF2-40B4-BE49-F238E27FC236}">
                <a16:creationId xmlns:a16="http://schemas.microsoft.com/office/drawing/2014/main" id="{C947C017-BB79-4C45-8CCC-EA79DF3BEA17}"/>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9" name="TextBox 8">
            <a:extLst>
              <a:ext uri="{FF2B5EF4-FFF2-40B4-BE49-F238E27FC236}">
                <a16:creationId xmlns:a16="http://schemas.microsoft.com/office/drawing/2014/main" id="{7B57D90D-4AAB-42DF-B189-FEBCEA5FAEDB}"/>
              </a:ext>
            </a:extLst>
          </p:cNvPr>
          <p:cNvSpPr txBox="1"/>
          <p:nvPr/>
        </p:nvSpPr>
        <p:spPr>
          <a:xfrm>
            <a:off x="590550" y="5262680"/>
            <a:ext cx="6096000" cy="369332"/>
          </a:xfrm>
          <a:prstGeom prst="rect">
            <a:avLst/>
          </a:prstGeom>
          <a:noFill/>
        </p:spPr>
        <p:txBody>
          <a:bodyPr wrap="square">
            <a:spAutoFit/>
          </a:bodyPr>
          <a:lstStyle/>
          <a:p>
            <a:r>
              <a:rPr lang="en-US" dirty="0"/>
              <a:t>SAP UI5 API reference screen</a:t>
            </a:r>
          </a:p>
        </p:txBody>
      </p:sp>
      <p:sp>
        <p:nvSpPr>
          <p:cNvPr id="11" name="TextBox 10">
            <a:extLst>
              <a:ext uri="{FF2B5EF4-FFF2-40B4-BE49-F238E27FC236}">
                <a16:creationId xmlns:a16="http://schemas.microsoft.com/office/drawing/2014/main" id="{527C1F98-7673-4836-9E12-CF197503459A}"/>
              </a:ext>
            </a:extLst>
          </p:cNvPr>
          <p:cNvSpPr txBox="1"/>
          <p:nvPr/>
        </p:nvSpPr>
        <p:spPr>
          <a:xfrm>
            <a:off x="8620125" y="5362271"/>
            <a:ext cx="6096000" cy="369332"/>
          </a:xfrm>
          <a:prstGeom prst="rect">
            <a:avLst/>
          </a:prstGeom>
          <a:noFill/>
        </p:spPr>
        <p:txBody>
          <a:bodyPr wrap="square">
            <a:spAutoFit/>
          </a:bodyPr>
          <a:lstStyle/>
          <a:p>
            <a:r>
              <a:rPr lang="en-US" dirty="0"/>
              <a:t>SAP UI5 Sample reference screen</a:t>
            </a:r>
          </a:p>
        </p:txBody>
      </p:sp>
    </p:spTree>
    <p:extLst>
      <p:ext uri="{BB962C8B-B14F-4D97-AF65-F5344CB8AC3E}">
        <p14:creationId xmlns:p14="http://schemas.microsoft.com/office/powerpoint/2010/main" val="256245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UI5 SDK contains tools to make the development smooth for the developers.</a:t>
            </a:r>
          </a:p>
          <a:p>
            <a:pPr marL="285750" indent="-285750">
              <a:buFont typeface="Wingdings" panose="05000000000000000000" pitchFamily="2" charset="2"/>
              <a:buChar char="§"/>
            </a:pPr>
            <a:r>
              <a:rPr lang="en-US" dirty="0"/>
              <a:t>It has UI5 icon packs which can be directly accessed for the UI5 SDK’s Tool Screen (</a:t>
            </a:r>
            <a:r>
              <a:rPr lang="en-US" dirty="0">
                <a:hlinkClick r:id="rId3"/>
              </a:rPr>
              <a:t>Link</a:t>
            </a:r>
            <a:r>
              <a:rPr lang="en-US" dirty="0"/>
              <a:t>).</a:t>
            </a:r>
          </a:p>
          <a:p>
            <a:pPr marL="285750" indent="-285750">
              <a:buFont typeface="Wingdings" panose="05000000000000000000" pitchFamily="2" charset="2"/>
              <a:buChar char="§"/>
            </a:pPr>
            <a:r>
              <a:rPr lang="en-US" dirty="0"/>
              <a:t>SAP UI5 SDK provides us the demo application, So we can get an idea about how to create different type of applications using UI5 controls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5" name="Picture 24">
            <a:hlinkClick r:id="rId3"/>
            <a:extLst>
              <a:ext uri="{FF2B5EF4-FFF2-40B4-BE49-F238E27FC236}">
                <a16:creationId xmlns:a16="http://schemas.microsoft.com/office/drawing/2014/main" id="{0E4D0A44-C633-4090-A5F3-9055402D1051}"/>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26" name="Picture 25">
            <a:hlinkClick r:id="rId5"/>
            <a:extLst>
              <a:ext uri="{FF2B5EF4-FFF2-40B4-BE49-F238E27FC236}">
                <a16:creationId xmlns:a16="http://schemas.microsoft.com/office/drawing/2014/main" id="{96C9BFD4-7C30-41FF-AB40-FB3E39080655}"/>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27" name="TextBox 26">
            <a:extLst>
              <a:ext uri="{FF2B5EF4-FFF2-40B4-BE49-F238E27FC236}">
                <a16:creationId xmlns:a16="http://schemas.microsoft.com/office/drawing/2014/main" id="{9629CBCF-E8D1-436B-ADE3-B17D90BEC723}"/>
              </a:ext>
            </a:extLst>
          </p:cNvPr>
          <p:cNvSpPr txBox="1"/>
          <p:nvPr/>
        </p:nvSpPr>
        <p:spPr>
          <a:xfrm>
            <a:off x="390525" y="5254109"/>
            <a:ext cx="6096000" cy="369332"/>
          </a:xfrm>
          <a:prstGeom prst="rect">
            <a:avLst/>
          </a:prstGeom>
          <a:noFill/>
        </p:spPr>
        <p:txBody>
          <a:bodyPr wrap="square">
            <a:spAutoFit/>
          </a:bodyPr>
          <a:lstStyle/>
          <a:p>
            <a:r>
              <a:rPr lang="en-US"/>
              <a:t>UI5 SDK Tools Screen</a:t>
            </a:r>
            <a:endParaRPr lang="en-US" dirty="0"/>
          </a:p>
        </p:txBody>
      </p:sp>
      <p:sp>
        <p:nvSpPr>
          <p:cNvPr id="28" name="TextBox 27">
            <a:extLst>
              <a:ext uri="{FF2B5EF4-FFF2-40B4-BE49-F238E27FC236}">
                <a16:creationId xmlns:a16="http://schemas.microsoft.com/office/drawing/2014/main" id="{F69FB92A-EC23-42D5-AB71-A5AB6D21AA40}"/>
              </a:ext>
            </a:extLst>
          </p:cNvPr>
          <p:cNvSpPr txBox="1"/>
          <p:nvPr/>
        </p:nvSpPr>
        <p:spPr>
          <a:xfrm>
            <a:off x="9049377" y="5254109"/>
            <a:ext cx="6096000" cy="369332"/>
          </a:xfrm>
          <a:prstGeom prst="rect">
            <a:avLst/>
          </a:prstGeom>
          <a:noFill/>
        </p:spPr>
        <p:txBody>
          <a:bodyPr wrap="square">
            <a:spAutoFit/>
          </a:bodyPr>
          <a:lstStyle/>
          <a:p>
            <a:r>
              <a:rPr lang="en-US" dirty="0"/>
              <a:t>UI5 SDK Demo Apps Screen</a:t>
            </a:r>
          </a:p>
        </p:txBody>
      </p:sp>
    </p:spTree>
    <p:extLst>
      <p:ext uri="{BB962C8B-B14F-4D97-AF65-F5344CB8AC3E}">
        <p14:creationId xmlns:p14="http://schemas.microsoft.com/office/powerpoint/2010/main" val="63996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When we search and open any API we see a screen similar to one which is shown below.</a:t>
            </a:r>
          </a:p>
          <a:p>
            <a:pPr marL="285750" indent="-285750">
              <a:buFont typeface="Wingdings" panose="05000000000000000000" pitchFamily="2" charset="2"/>
              <a:buChar char="§"/>
            </a:pPr>
            <a:r>
              <a:rPr lang="en-US" dirty="0"/>
              <a:t>Every API contains different kind of:</a:t>
            </a:r>
          </a:p>
          <a:p>
            <a:pPr marL="742950" lvl="1" indent="-285750">
              <a:buFont typeface="Courier New" panose="02070309020205020404" pitchFamily="49" charset="0"/>
              <a:buChar char="o"/>
            </a:pPr>
            <a:r>
              <a:rPr lang="en-US" dirty="0"/>
              <a:t>Properties, </a:t>
            </a:r>
          </a:p>
          <a:p>
            <a:pPr marL="742950" lvl="1" indent="-285750">
              <a:buFont typeface="Courier New" panose="02070309020205020404" pitchFamily="49" charset="0"/>
              <a:buChar char="o"/>
            </a:pPr>
            <a:r>
              <a:rPr lang="en-US" dirty="0"/>
              <a:t>Aggregations, </a:t>
            </a:r>
          </a:p>
          <a:p>
            <a:pPr marL="742950" lvl="1" indent="-285750">
              <a:buFont typeface="Courier New" panose="02070309020205020404" pitchFamily="49" charset="0"/>
              <a:buChar char="o"/>
            </a:pPr>
            <a:r>
              <a:rPr lang="en-US" dirty="0"/>
              <a:t>Associations,</a:t>
            </a:r>
          </a:p>
          <a:p>
            <a:pPr marL="742950" lvl="1" indent="-285750">
              <a:buFont typeface="Courier New" panose="02070309020205020404" pitchFamily="49" charset="0"/>
              <a:buChar char="o"/>
            </a:pPr>
            <a:r>
              <a:rPr lang="en-US" dirty="0"/>
              <a:t>Events,</a:t>
            </a:r>
          </a:p>
          <a:p>
            <a:pPr marL="742950" lvl="1" indent="-285750">
              <a:buFont typeface="Courier New" panose="02070309020205020404" pitchFamily="49" charset="0"/>
              <a:buChar char="o"/>
            </a:pPr>
            <a:r>
              <a:rPr lang="en-US" dirty="0"/>
              <a:t>Methods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13B0C8C9-E94C-4F3A-84B3-F1B95713651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400236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JSON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Initializing our First View (JS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Syntax of initializing a control in UI5</a:t>
            </a:r>
          </a:p>
          <a:p>
            <a:r>
              <a:rPr lang="en-US" dirty="0"/>
              <a:t>      </a:t>
            </a:r>
          </a:p>
          <a:p>
            <a:r>
              <a:rPr lang="en-US" dirty="0"/>
              <a:t>	</a:t>
            </a:r>
            <a:r>
              <a:rPr lang="en-US" b="1" i="1" dirty="0">
                <a:solidFill>
                  <a:schemeClr val="accent6">
                    <a:lumMod val="75000"/>
                  </a:schemeClr>
                </a:solidFill>
                <a:effectLst/>
                <a:latin typeface="Consolas" panose="020B0609020204030204" pitchFamily="49" charset="0"/>
              </a:rPr>
              <a:t>var objectName = new libraryName.className(sId, oProperties);</a:t>
            </a:r>
          </a:p>
          <a:p>
            <a:endParaRPr lang="en-US" dirty="0">
              <a:solidFill>
                <a:schemeClr val="accent6">
                  <a:lumMod val="75000"/>
                </a:schemeClr>
              </a:solidFill>
            </a:endParaRPr>
          </a:p>
          <a:p>
            <a:r>
              <a:rPr lang="en-US" dirty="0"/>
              <a:t>	</a:t>
            </a:r>
            <a:r>
              <a:rPr lang="en-US" b="1" i="1" dirty="0">
                <a:solidFill>
                  <a:schemeClr val="accent6">
                    <a:lumMod val="75000"/>
                  </a:schemeClr>
                </a:solidFill>
                <a:effectLst/>
                <a:latin typeface="Consolas" panose="020B0609020204030204" pitchFamily="49" charset="0"/>
              </a:rPr>
              <a:t>sId</a:t>
            </a:r>
            <a:r>
              <a:rPr lang="en-US" dirty="0"/>
              <a:t> </a:t>
            </a:r>
            <a:r>
              <a:rPr lang="en-US" dirty="0">
                <a:sym typeface="Wingdings" panose="05000000000000000000" pitchFamily="2" charset="2"/>
              </a:rPr>
              <a:t> unique id of our control</a:t>
            </a:r>
          </a:p>
          <a:p>
            <a:r>
              <a:rPr lang="en-US"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oProperties</a:t>
            </a:r>
            <a:r>
              <a:rPr lang="en-US" dirty="0">
                <a:sym typeface="Wingdings" panose="05000000000000000000" pitchFamily="2" charset="2"/>
              </a:rPr>
              <a:t>  are the information about the class in an object format.</a:t>
            </a:r>
          </a:p>
          <a:p>
            <a:endParaRPr lang="en-US" dirty="0">
              <a:sym typeface="Wingdings" panose="05000000000000000000" pitchFamily="2" charset="2"/>
            </a:endParaRPr>
          </a:p>
          <a:p>
            <a:r>
              <a:rPr lang="en-US" b="1" dirty="0">
                <a:sym typeface="Wingdings" panose="05000000000000000000" pitchFamily="2" charset="2"/>
              </a:rPr>
              <a:t>Syntax of initializing a view</a:t>
            </a:r>
          </a:p>
          <a:p>
            <a:r>
              <a:rPr lang="en-US" b="1" dirty="0">
                <a:sym typeface="Wingdings" panose="05000000000000000000" pitchFamily="2" charset="2"/>
              </a:rPr>
              <a:t>	</a:t>
            </a:r>
            <a:r>
              <a:rPr lang="en-US" b="1" i="1" dirty="0">
                <a:solidFill>
                  <a:schemeClr val="accent6">
                    <a:lumMod val="75000"/>
                  </a:schemeClr>
                </a:solidFill>
                <a:effectLst/>
                <a:latin typeface="Consolas" panose="020B0609020204030204" pitchFamily="49" charset="0"/>
              </a:rPr>
              <a:t>var oView = new sap.ui.view({</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id: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viewName: ‘’,</a:t>
            </a:r>
          </a:p>
          <a:p>
            <a:r>
              <a:rPr lang="en-US" b="1" i="1" dirty="0">
                <a:solidFill>
                  <a:schemeClr val="accent6">
                    <a:lumMod val="75000"/>
                  </a:schemeClr>
                </a:solidFill>
                <a:latin typeface="Consolas" panose="020B0609020204030204" pitchFamily="49" charset="0"/>
              </a:rPr>
              <a:t>		</a:t>
            </a:r>
            <a:r>
              <a:rPr lang="en-US" b="1" i="1" dirty="0">
                <a:solidFill>
                  <a:schemeClr val="accent6">
                    <a:lumMod val="75000"/>
                  </a:schemeClr>
                </a:solidFill>
                <a:effectLst/>
                <a:latin typeface="Consolas" panose="020B0609020204030204" pitchFamily="49" charset="0"/>
              </a:rPr>
              <a:t>type: ''</a:t>
            </a:r>
          </a:p>
          <a:p>
            <a:r>
              <a:rPr lang="en-US" b="1" i="1" dirty="0">
                <a:solidFill>
                  <a:schemeClr val="accent6">
                    <a:lumMod val="75000"/>
                  </a:schemeClr>
                </a:solidFill>
                <a:effectLst/>
                <a:latin typeface="Consolas" panose="020B0609020204030204" pitchFamily="49" charset="0"/>
              </a:rPr>
              <a:t>   	});</a:t>
            </a:r>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35819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Initialize First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our first view.</a:t>
            </a:r>
          </a:p>
          <a:p>
            <a:pPr marL="285750" indent="-285750">
              <a:buFont typeface="Wingdings" panose="05000000000000000000" pitchFamily="2" charset="2"/>
              <a:buChar char="§"/>
            </a:pPr>
            <a:r>
              <a:rPr lang="en-US" dirty="0"/>
              <a:t>Along with that we will add a button in the view using </a:t>
            </a:r>
            <a:r>
              <a:rPr lang="en-US" dirty="0" err="1"/>
              <a:t>js</a:t>
            </a:r>
            <a:r>
              <a:rPr lang="en-US" dirty="0"/>
              <a:t> view.</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hlinkClick r:id="rId3"/>
              </a:rPr>
              <a:t>index.html</a:t>
            </a:r>
            <a:endParaRPr lang="en-US" dirty="0"/>
          </a:p>
          <a:p>
            <a:pPr marL="285750" indent="-285750">
              <a:buFontTx/>
              <a:buChar char="-"/>
            </a:pPr>
            <a:r>
              <a:rPr lang="en-US" dirty="0">
                <a:hlinkClick r:id="rId4"/>
              </a:rPr>
              <a:t>Main.view.js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6D2E1E36-B5B2-8897-6A90-68F398C25255}"/>
              </a:ext>
            </a:extLst>
          </p:cNvPr>
          <p:cNvPicPr>
            <a:picLocks noChangeAspect="1"/>
          </p:cNvPicPr>
          <p:nvPr/>
        </p:nvPicPr>
        <p:blipFill>
          <a:blip r:embed="rId5"/>
          <a:stretch>
            <a:fillRect/>
          </a:stretch>
        </p:blipFill>
        <p:spPr>
          <a:xfrm>
            <a:off x="6096000" y="2317533"/>
            <a:ext cx="5580476" cy="3506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876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34109643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16512</TotalTime>
  <Words>3374</Words>
  <Application>Microsoft Office PowerPoint</Application>
  <PresentationFormat>Widescreen</PresentationFormat>
  <Paragraphs>425</Paragraphs>
  <Slides>32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72</vt:lpstr>
      <vt:lpstr>-apple-system</vt:lpstr>
      <vt:lpstr>Arial</vt:lpstr>
      <vt:lpstr>Calibri</vt:lpstr>
      <vt:lpstr>Calibri Light</vt:lpstr>
      <vt:lpstr>Consolas</vt:lpstr>
      <vt:lpstr>Cooper Black</vt:lpstr>
      <vt:lpstr>Courier New</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736</cp:revision>
  <dcterms:created xsi:type="dcterms:W3CDTF">2016-07-10T03:33:26Z</dcterms:created>
  <dcterms:modified xsi:type="dcterms:W3CDTF">2023-09-10T06:21:41Z</dcterms:modified>
</cp:coreProperties>
</file>